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86" r:id="rId3"/>
    <p:sldId id="305" r:id="rId4"/>
    <p:sldId id="306" r:id="rId5"/>
    <p:sldId id="307" r:id="rId6"/>
    <p:sldId id="308" r:id="rId7"/>
    <p:sldId id="309" r:id="rId8"/>
    <p:sldId id="310" r:id="rId9"/>
    <p:sldId id="311"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6BAA068-A55E-44D5-BF58-EB851382D875}" type="datetimeFigureOut">
              <a:rPr lang="el-GR" smtClean="0"/>
              <a:pPr/>
              <a:t>8/6/2015</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BDE05B9-3B30-412B-9743-D30230EECFE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BAA068-A55E-44D5-BF58-EB851382D875}" type="datetimeFigureOut">
              <a:rPr lang="el-GR" smtClean="0"/>
              <a:pPr/>
              <a:t>8/6/2015</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3BDE05B9-3B30-412B-9743-D30230EECFE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BAA068-A55E-44D5-BF58-EB851382D875}" type="datetimeFigureOut">
              <a:rPr lang="el-GR" smtClean="0"/>
              <a:pPr/>
              <a:t>8/6/2015</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3BDE05B9-3B30-412B-9743-D30230EECFE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BAA068-A55E-44D5-BF58-EB851382D875}" type="datetimeFigureOut">
              <a:rPr lang="el-GR" smtClean="0"/>
              <a:pPr/>
              <a:t>8/6/2015</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3BDE05B9-3B30-412B-9743-D30230EECFE7}" type="slidenum">
              <a:rPr lang="el-GR" smtClean="0"/>
              <a:pPr/>
              <a:t>‹#›</a:t>
            </a:fld>
            <a:endParaRPr lang="el-G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6BAA068-A55E-44D5-BF58-EB851382D875}" type="datetimeFigureOut">
              <a:rPr lang="el-GR" smtClean="0"/>
              <a:pPr/>
              <a:t>8/6/2015</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3BDE05B9-3B30-412B-9743-D30230EECFE7}" type="slidenum">
              <a:rPr lang="el-GR" smtClean="0"/>
              <a:pPr/>
              <a:t>‹#›</a:t>
            </a:fld>
            <a:endParaRPr lang="el-G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BAA068-A55E-44D5-BF58-EB851382D875}" type="datetimeFigureOut">
              <a:rPr lang="el-GR" smtClean="0"/>
              <a:pPr/>
              <a:t>8/6/2015</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3BDE05B9-3B30-412B-9743-D30230EECFE7}" type="slidenum">
              <a:rPr lang="el-GR" smtClean="0"/>
              <a:pPr/>
              <a:t>‹#›</a:t>
            </a:fld>
            <a:endParaRPr lang="el-G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6BAA068-A55E-44D5-BF58-EB851382D875}" type="datetimeFigureOut">
              <a:rPr lang="el-GR" smtClean="0"/>
              <a:pPr/>
              <a:t>8/6/2015</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3BDE05B9-3B30-412B-9743-D30230EECFE7}"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6BAA068-A55E-44D5-BF58-EB851382D875}" type="datetimeFigureOut">
              <a:rPr lang="el-GR" smtClean="0"/>
              <a:pPr/>
              <a:t>8/6/2015</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3BDE05B9-3B30-412B-9743-D30230EECFE7}" type="slidenum">
              <a:rPr lang="el-GR" smtClean="0"/>
              <a:pPr/>
              <a:t>‹#›</a:t>
            </a:fld>
            <a:endParaRPr lang="el-G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6BAA068-A55E-44D5-BF58-EB851382D875}" type="datetimeFigureOut">
              <a:rPr lang="el-GR" smtClean="0"/>
              <a:pPr/>
              <a:t>8/6/2015</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3BDE05B9-3B30-412B-9743-D30230EECFE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6BAA068-A55E-44D5-BF58-EB851382D875}" type="datetimeFigureOut">
              <a:rPr lang="el-GR" smtClean="0"/>
              <a:pPr/>
              <a:t>8/6/2015</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3BDE05B9-3B30-412B-9743-D30230EECFE7}"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6BAA068-A55E-44D5-BF58-EB851382D875}" type="datetimeFigureOut">
              <a:rPr lang="el-GR" smtClean="0"/>
              <a:pPr/>
              <a:t>8/6/2015</a:t>
            </a:fld>
            <a:endParaRPr lang="el-G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BDE05B9-3B30-412B-9743-D30230EECFE7}" type="slidenum">
              <a:rPr lang="el-GR" smtClean="0"/>
              <a:pPr/>
              <a:t>‹#›</a:t>
            </a:fld>
            <a:endParaRPr lang="el-G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BAA068-A55E-44D5-BF58-EB851382D875}" type="datetimeFigureOut">
              <a:rPr lang="el-GR" smtClean="0"/>
              <a:pPr/>
              <a:t>8/6/2015</a:t>
            </a:fld>
            <a:endParaRPr lang="el-G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BDE05B9-3B30-412B-9743-D30230EECFE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3600" dirty="0" smtClean="0"/>
              <a:t>NMIOTC</a:t>
            </a:r>
            <a:r>
              <a:rPr lang="en-US" sz="3600" dirty="0" smtClean="0"/>
              <a:t/>
            </a:r>
            <a:br>
              <a:rPr lang="en-US" sz="3600" dirty="0" smtClean="0"/>
            </a:br>
            <a:r>
              <a:rPr lang="en-US" sz="3600" dirty="0" smtClean="0"/>
              <a:t>6</a:t>
            </a:r>
            <a:r>
              <a:rPr lang="en-US" sz="3600" baseline="30000" dirty="0" smtClean="0"/>
              <a:t>th</a:t>
            </a:r>
            <a:r>
              <a:rPr lang="en-US" sz="3600" dirty="0" smtClean="0"/>
              <a:t> Annual Conference 2015</a:t>
            </a:r>
            <a:br>
              <a:rPr lang="en-US" sz="3600" dirty="0" smtClean="0"/>
            </a:br>
            <a:r>
              <a:rPr lang="en-US" sz="3600" dirty="0" smtClean="0"/>
              <a:t>‘The Arctic Sunrise Case</a:t>
            </a:r>
            <a:r>
              <a:rPr lang="en-US" sz="4000" dirty="0" smtClean="0"/>
              <a:t>’</a:t>
            </a:r>
            <a:r>
              <a:rPr lang="el-GR" sz="4000" dirty="0" smtClean="0"/>
              <a:t/>
            </a:r>
            <a:br>
              <a:rPr lang="el-GR" sz="4000" dirty="0" smtClean="0"/>
            </a:br>
            <a:r>
              <a:rPr lang="en-US" sz="2200" dirty="0" smtClean="0"/>
              <a:t> </a:t>
            </a:r>
            <a:r>
              <a:rPr lang="en-US" sz="2200" dirty="0" smtClean="0"/>
              <a:t>Dr. </a:t>
            </a:r>
            <a:r>
              <a:rPr lang="en-US" sz="2200" dirty="0" err="1" smtClean="0"/>
              <a:t>Efthymios</a:t>
            </a:r>
            <a:r>
              <a:rPr lang="el-GR" sz="2200" dirty="0" smtClean="0"/>
              <a:t> </a:t>
            </a:r>
            <a:r>
              <a:rPr lang="en-US" sz="2200" dirty="0" err="1" smtClean="0"/>
              <a:t>Papastavridis</a:t>
            </a:r>
            <a:r>
              <a:rPr lang="el-GR" sz="2200" dirty="0" smtClean="0"/>
              <a:t>, </a:t>
            </a:r>
            <a:r>
              <a:rPr lang="en-US" sz="2200" dirty="0" smtClean="0"/>
              <a:t> Post-doctoral Researcher, National &amp; </a:t>
            </a:r>
            <a:r>
              <a:rPr lang="en-US" sz="2200" dirty="0" err="1" smtClean="0"/>
              <a:t>Kapodistrian</a:t>
            </a:r>
            <a:r>
              <a:rPr lang="en-US" sz="2200" dirty="0" smtClean="0"/>
              <a:t> University of Athens</a:t>
            </a:r>
            <a:r>
              <a:rPr lang="el-GR" sz="3200" dirty="0" smtClean="0"/>
              <a:t/>
            </a:r>
            <a:br>
              <a:rPr lang="el-GR" sz="3200" dirty="0" smtClean="0"/>
            </a:br>
            <a:endParaRPr lang="el-GR" sz="3100" dirty="0"/>
          </a:p>
        </p:txBody>
      </p:sp>
      <p:sp>
        <p:nvSpPr>
          <p:cNvPr id="3" name="Subtitle 2"/>
          <p:cNvSpPr>
            <a:spLocks noGrp="1"/>
          </p:cNvSpPr>
          <p:nvPr>
            <p:ph type="subTitle" idx="1"/>
          </p:nvPr>
        </p:nvSpPr>
        <p:spPr/>
        <p:txBody>
          <a:bodyPr>
            <a:normAutofit/>
          </a:bodyPr>
          <a:lstStyle/>
          <a:p>
            <a:endParaRPr lang="el-GR" sz="2000" dirty="0"/>
          </a:p>
        </p:txBody>
      </p:sp>
      <p:pic>
        <p:nvPicPr>
          <p:cNvPr id="2050" name="Picture 2" descr="C:\Users\Άκης\Downloads\Logo ΕΠΕΕΔΒΜ-EN-2013-ΜΕ ΠΛΑΙΣΙΟ.jpg"/>
          <p:cNvPicPr>
            <a:picLocks noChangeAspect="1" noChangeArrowheads="1"/>
          </p:cNvPicPr>
          <p:nvPr/>
        </p:nvPicPr>
        <p:blipFill>
          <a:blip r:embed="rId2" cstate="print"/>
          <a:srcRect/>
          <a:stretch>
            <a:fillRect/>
          </a:stretch>
        </p:blipFill>
        <p:spPr bwMode="auto">
          <a:xfrm>
            <a:off x="2123728" y="3429000"/>
            <a:ext cx="5401056" cy="128625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US" sz="2200" i="1" dirty="0" smtClean="0"/>
              <a:t>Arctic Sunrise incident </a:t>
            </a:r>
            <a:r>
              <a:rPr lang="en-US" sz="2200" dirty="0" smtClean="0"/>
              <a:t>(2013)</a:t>
            </a:r>
          </a:p>
          <a:p>
            <a:pPr algn="just"/>
            <a:r>
              <a:rPr lang="en-US" sz="2200" dirty="0" smtClean="0"/>
              <a:t>Eco-protesting by Greenpeace International: since 2010 Greenpeace is conducting a campaign ‘Save the Arctic’ aimed at stopping the exploitation of offshore oil and gas in the region</a:t>
            </a:r>
          </a:p>
          <a:p>
            <a:pPr algn="just"/>
            <a:r>
              <a:rPr lang="en-US" sz="2200" dirty="0" smtClean="0"/>
              <a:t>September 2013 attack against </a:t>
            </a:r>
            <a:r>
              <a:rPr lang="en-US" sz="2200" i="1" dirty="0" err="1" smtClean="0"/>
              <a:t>Prirazlomnaya</a:t>
            </a:r>
            <a:r>
              <a:rPr lang="en-US" sz="2200" dirty="0" smtClean="0"/>
              <a:t> platform in Barents sea-subsequent arrest of the Dutch-flagged </a:t>
            </a:r>
            <a:r>
              <a:rPr lang="en-US" sz="2200" i="1" dirty="0" smtClean="0"/>
              <a:t>Arctic Sunrise</a:t>
            </a:r>
          </a:p>
          <a:p>
            <a:pPr algn="just"/>
            <a:r>
              <a:rPr lang="en-US" sz="2200" dirty="0" smtClean="0"/>
              <a:t>Inter-state dispute between The Netherlands and Russia under Part XV of the 1982 UN Convention on the Law of the Sea (still pending in the merits)</a:t>
            </a:r>
          </a:p>
          <a:p>
            <a:pPr algn="just"/>
            <a:r>
              <a:rPr lang="en-US" sz="2200" dirty="0" smtClean="0"/>
              <a:t>Legal Assessment of  the incident</a:t>
            </a:r>
          </a:p>
          <a:p>
            <a:pPr algn="just"/>
            <a:r>
              <a:rPr lang="en-US" sz="2200" dirty="0" smtClean="0"/>
              <a:t>Lessons learned for future similar attacks against platforms</a:t>
            </a:r>
          </a:p>
          <a:p>
            <a:pPr algn="just"/>
            <a:endParaRPr lang="el-GR" dirty="0"/>
          </a:p>
        </p:txBody>
      </p:sp>
      <p:sp>
        <p:nvSpPr>
          <p:cNvPr id="3" name="Title 2"/>
          <p:cNvSpPr>
            <a:spLocks noGrp="1"/>
          </p:cNvSpPr>
          <p:nvPr>
            <p:ph type="title"/>
          </p:nvPr>
        </p:nvSpPr>
        <p:spPr/>
        <p:txBody>
          <a:bodyPr/>
          <a:lstStyle/>
          <a:p>
            <a:pPr algn="ctr"/>
            <a:r>
              <a:rPr lang="en-US" dirty="0" smtClean="0"/>
              <a:t>Introduction</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1700" dirty="0" smtClean="0"/>
              <a:t>On 18 September 2013, the </a:t>
            </a:r>
            <a:r>
              <a:rPr lang="en-US" sz="1700" i="1" dirty="0" smtClean="0"/>
              <a:t>Arctic Sunrise  </a:t>
            </a:r>
            <a:r>
              <a:rPr lang="en-US" sz="1700" dirty="0" smtClean="0"/>
              <a:t>launched 5 boats near</a:t>
            </a:r>
            <a:r>
              <a:rPr lang="en-US" sz="1700" i="1" dirty="0" smtClean="0"/>
              <a:t> </a:t>
            </a:r>
            <a:r>
              <a:rPr lang="en-US" sz="1700" dirty="0" smtClean="0"/>
              <a:t>the perimeter of the 3-nautical-mile zone declared as safety navigation zone by Russia moved in the direction of the</a:t>
            </a:r>
            <a:r>
              <a:rPr lang="en-US" sz="1700" i="1" dirty="0" smtClean="0"/>
              <a:t> </a:t>
            </a:r>
            <a:r>
              <a:rPr lang="en-US" sz="1700" i="1" dirty="0" err="1" smtClean="0"/>
              <a:t>Prirazlomnaya</a:t>
            </a:r>
            <a:r>
              <a:rPr lang="en-US" sz="1700" dirty="0" smtClean="0"/>
              <a:t> (There is no indication the</a:t>
            </a:r>
            <a:r>
              <a:rPr lang="en-US" sz="1700" i="1" dirty="0" smtClean="0"/>
              <a:t> Arctic Sunrise </a:t>
            </a:r>
            <a:r>
              <a:rPr lang="en-US" sz="1700" dirty="0" smtClean="0"/>
              <a:t>itself at any time entered the safety zone around the rig, but it did</a:t>
            </a:r>
            <a:r>
              <a:rPr lang="en-US" sz="1700" i="1" dirty="0" smtClean="0"/>
              <a:t> </a:t>
            </a:r>
            <a:r>
              <a:rPr lang="en-US" sz="1700" dirty="0" smtClean="0"/>
              <a:t>enter the 3-nautical-mile zone declared as dangerous to navigation by Russia). </a:t>
            </a:r>
          </a:p>
          <a:p>
            <a:pPr algn="just"/>
            <a:r>
              <a:rPr lang="en-US" sz="1700" dirty="0" smtClean="0"/>
              <a:t>A number of persons attempted</a:t>
            </a:r>
            <a:r>
              <a:rPr lang="en-US" sz="1700" i="1" dirty="0" smtClean="0"/>
              <a:t> </a:t>
            </a:r>
            <a:r>
              <a:rPr lang="en-US" sz="1700" dirty="0" smtClean="0"/>
              <a:t>to board the </a:t>
            </a:r>
            <a:r>
              <a:rPr lang="en-US" sz="1700" i="1" dirty="0" err="1" smtClean="0"/>
              <a:t>Prirazlomnaya</a:t>
            </a:r>
            <a:r>
              <a:rPr lang="en-US" sz="1700" i="1" dirty="0" smtClean="0"/>
              <a:t> </a:t>
            </a:r>
            <a:r>
              <a:rPr lang="en-US" sz="1700" dirty="0" smtClean="0"/>
              <a:t>from the boats launched by the </a:t>
            </a:r>
            <a:r>
              <a:rPr lang="en-US" sz="1700" i="1" dirty="0" smtClean="0"/>
              <a:t>Arctic Sunrise </a:t>
            </a:r>
            <a:r>
              <a:rPr lang="en-US" sz="1700" dirty="0" smtClean="0"/>
              <a:t>and</a:t>
            </a:r>
            <a:r>
              <a:rPr lang="en-US" sz="1700" i="1" dirty="0" smtClean="0"/>
              <a:t> </a:t>
            </a:r>
            <a:r>
              <a:rPr lang="en-US" sz="1700" dirty="0" smtClean="0"/>
              <a:t>two of them were arrested by the Russian Coast Guard. During the attempt to scale the rig, fire hoses were used by persons on the rig and warning shots were</a:t>
            </a:r>
            <a:r>
              <a:rPr lang="en-US" sz="1700" i="1" dirty="0" smtClean="0"/>
              <a:t> </a:t>
            </a:r>
            <a:r>
              <a:rPr lang="en-US" sz="1700" dirty="0" smtClean="0"/>
              <a:t>fired into the water near the boats.</a:t>
            </a:r>
          </a:p>
          <a:p>
            <a:pPr algn="just"/>
            <a:r>
              <a:rPr lang="en-US" sz="1700" dirty="0" smtClean="0"/>
              <a:t>On 19 September 2013, in response to the protest, the </a:t>
            </a:r>
            <a:r>
              <a:rPr lang="en-US" sz="1700" i="1" dirty="0" smtClean="0"/>
              <a:t>Arctic Sunrise </a:t>
            </a:r>
            <a:r>
              <a:rPr lang="en-US" sz="1700" dirty="0" smtClean="0"/>
              <a:t>was boarded and detained by Russian authorities</a:t>
            </a:r>
          </a:p>
          <a:p>
            <a:pPr algn="just"/>
            <a:r>
              <a:rPr lang="en-US" sz="1700" dirty="0" smtClean="0"/>
              <a:t>The </a:t>
            </a:r>
            <a:r>
              <a:rPr lang="en-US" sz="1700" i="1" dirty="0" smtClean="0"/>
              <a:t>Arctic Sunrise </a:t>
            </a:r>
            <a:r>
              <a:rPr lang="en-US" sz="1700" dirty="0" smtClean="0"/>
              <a:t>was towed to Murmansk and detained there, in spite of requests from the Netherlands for its release. The persons on board were arrested, charged with criminal offences, and held in custody.</a:t>
            </a:r>
            <a:endParaRPr lang="el-GR" sz="1700" dirty="0"/>
          </a:p>
        </p:txBody>
      </p:sp>
      <p:sp>
        <p:nvSpPr>
          <p:cNvPr id="3" name="Title 2"/>
          <p:cNvSpPr>
            <a:spLocks noGrp="1"/>
          </p:cNvSpPr>
          <p:nvPr>
            <p:ph type="title"/>
          </p:nvPr>
        </p:nvSpPr>
        <p:spPr/>
        <p:txBody>
          <a:bodyPr/>
          <a:lstStyle/>
          <a:p>
            <a:pPr algn="ctr"/>
            <a:r>
              <a:rPr lang="en-US" dirty="0" smtClean="0"/>
              <a:t>Facts of the Case</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US" dirty="0" smtClean="0"/>
              <a:t>Is the coastal State, here Russia entitled to arrest protestors? Is it entitled to assert jurisdiction both legislative and enforcement?</a:t>
            </a:r>
          </a:p>
          <a:p>
            <a:pPr algn="just"/>
            <a:r>
              <a:rPr lang="en-US" dirty="0" smtClean="0"/>
              <a:t>Article 60 (2) LOSC: ‘The coastal State </a:t>
            </a:r>
            <a:r>
              <a:rPr lang="en-US" i="1" dirty="0" smtClean="0"/>
              <a:t>shall have exclusive jurisdiction </a:t>
            </a:r>
            <a:r>
              <a:rPr lang="en-US" dirty="0" smtClean="0"/>
              <a:t>over such artificial islands, installations and structures, including jurisdiction with regard to customs, fiscal, health, safety and immigration laws and regulations’</a:t>
            </a:r>
          </a:p>
          <a:p>
            <a:pPr algn="just"/>
            <a:r>
              <a:rPr lang="en-US" dirty="0" smtClean="0"/>
              <a:t>Article 2(1) of the 1988 Protocol for the Suppression of Unlawful Acts Against the Safety of Fixed Platforms Located on the Continental Shelf </a:t>
            </a:r>
            <a:r>
              <a:rPr lang="en-GB" dirty="0" smtClean="0"/>
              <a:t>(SUA </a:t>
            </a:r>
            <a:r>
              <a:rPr lang="en-GB" dirty="0" err="1" smtClean="0"/>
              <a:t>Protoco</a:t>
            </a:r>
            <a:r>
              <a:rPr lang="en-US" dirty="0" smtClean="0"/>
              <a:t>l): if a person unlawfully and intentionally “seizes or exercises control over a fixed platform by force or threat thereof or any other form of intimidation”, (s)he commits an offense under the Protocol. This also extends to persons who attempt to commit such an offense. (Russia party since 2001)</a:t>
            </a:r>
            <a:endParaRPr lang="el-GR" dirty="0"/>
          </a:p>
        </p:txBody>
      </p:sp>
      <p:sp>
        <p:nvSpPr>
          <p:cNvPr id="3" name="Title 2"/>
          <p:cNvSpPr>
            <a:spLocks noGrp="1"/>
          </p:cNvSpPr>
          <p:nvPr>
            <p:ph type="title"/>
          </p:nvPr>
        </p:nvSpPr>
        <p:spPr/>
        <p:txBody>
          <a:bodyPr>
            <a:noAutofit/>
          </a:bodyPr>
          <a:lstStyle/>
          <a:p>
            <a:pPr algn="ctr"/>
            <a:r>
              <a:rPr lang="en-US" sz="2800" dirty="0" smtClean="0"/>
              <a:t>Questions</a:t>
            </a:r>
            <a:br>
              <a:rPr lang="en-US" sz="2800" dirty="0" smtClean="0"/>
            </a:br>
            <a:r>
              <a:rPr lang="en-US" sz="2800" dirty="0" smtClean="0"/>
              <a:t>1. Arrest of the protestors on the platform</a:t>
            </a:r>
            <a:endParaRPr lang="el-G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1800" dirty="0" smtClean="0"/>
              <a:t>No legal basis for 3 n-m zones: </a:t>
            </a:r>
          </a:p>
          <a:p>
            <a:pPr algn="just"/>
            <a:r>
              <a:rPr lang="en-US" sz="1800" dirty="0" smtClean="0"/>
              <a:t>Article 60 (5)  LOSC: ‘The breadth of the safety zones shall be determined by the coastal State…and shall not exceed a distance of 500 </a:t>
            </a:r>
            <a:r>
              <a:rPr lang="en-US" sz="1800" dirty="0" err="1" smtClean="0"/>
              <a:t>metres</a:t>
            </a:r>
            <a:r>
              <a:rPr lang="en-US" sz="1800" dirty="0" smtClean="0"/>
              <a:t> around them … </a:t>
            </a:r>
            <a:r>
              <a:rPr lang="en-US" sz="1800" i="1" dirty="0" smtClean="0"/>
              <a:t>except as authorized by generally accepted international standards </a:t>
            </a:r>
            <a:r>
              <a:rPr lang="en-US" sz="1800" dirty="0" smtClean="0"/>
              <a:t>or as recommended by the competent international organization [IMO].</a:t>
            </a:r>
          </a:p>
          <a:p>
            <a:pPr algn="just"/>
            <a:r>
              <a:rPr lang="en-US" sz="1800" dirty="0" smtClean="0"/>
              <a:t>No such standards developed</a:t>
            </a:r>
          </a:p>
          <a:p>
            <a:pPr algn="just"/>
            <a:r>
              <a:rPr lang="en-US" sz="1800" dirty="0" smtClean="0"/>
              <a:t>Obligations of other States: 60 (6) LOSC: All ships must respect these safety zones and shall comply with generally accepted international standards regarding navigation </a:t>
            </a:r>
            <a:r>
              <a:rPr lang="en-US" sz="1800" i="1" dirty="0" smtClean="0"/>
              <a:t>in the vicinity of </a:t>
            </a:r>
            <a:r>
              <a:rPr lang="en-US" sz="1800" dirty="0" smtClean="0"/>
              <a:t>artificial islands, installations, structures and</a:t>
            </a:r>
            <a:r>
              <a:rPr lang="en-US" sz="1800" i="1" dirty="0" smtClean="0"/>
              <a:t> safety zones</a:t>
            </a:r>
          </a:p>
          <a:p>
            <a:pPr algn="just"/>
            <a:r>
              <a:rPr lang="en-US" sz="1800" dirty="0" smtClean="0"/>
              <a:t>+ article 58 (3) LOSC: ‘In exercising their rights and performing their duties under this Convention in the exclusive economic zone, States shall have due regard to the rights and duties of the coastal State and shall comply with the laws and regulations adopted by the coastal State in accordance with the provisions of </a:t>
            </a:r>
            <a:r>
              <a:rPr lang="en-GB" sz="1800" dirty="0" smtClean="0"/>
              <a:t>this Convention....</a:t>
            </a:r>
            <a:endParaRPr lang="el-GR" sz="1800" dirty="0"/>
          </a:p>
        </p:txBody>
      </p:sp>
      <p:sp>
        <p:nvSpPr>
          <p:cNvPr id="3" name="Title 2"/>
          <p:cNvSpPr>
            <a:spLocks noGrp="1"/>
          </p:cNvSpPr>
          <p:nvPr>
            <p:ph type="title"/>
          </p:nvPr>
        </p:nvSpPr>
        <p:spPr/>
        <p:txBody>
          <a:bodyPr>
            <a:normAutofit/>
          </a:bodyPr>
          <a:lstStyle/>
          <a:p>
            <a:pPr algn="ctr"/>
            <a:r>
              <a:rPr lang="en-US" sz="3000" dirty="0" smtClean="0"/>
              <a:t>Questions</a:t>
            </a:r>
            <a:br>
              <a:rPr lang="en-US" sz="3000" dirty="0" smtClean="0"/>
            </a:br>
            <a:r>
              <a:rPr lang="en-US" sz="3000" dirty="0" smtClean="0"/>
              <a:t>2. Safety zones</a:t>
            </a:r>
            <a:endParaRPr lang="el-GR"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US" dirty="0" smtClean="0"/>
              <a:t>Article 60 of the LOSC does not explicitly address enforcement jurisdiction in relation to infractions of the rules and regulations of the coastal state applicable to installations and their safety zones.</a:t>
            </a:r>
          </a:p>
          <a:p>
            <a:pPr algn="just"/>
            <a:r>
              <a:rPr lang="en-US" dirty="0" smtClean="0"/>
              <a:t>The enforcement jurisdiction of the coastal state in the safety zone is limited: The coastal state in a safety zone may “take appropriate measures to ensure the safety both of navigation and of the [installation]” under Article 60 (4) LOSC. </a:t>
            </a:r>
          </a:p>
          <a:p>
            <a:pPr algn="just"/>
            <a:r>
              <a:rPr lang="en-US" dirty="0" smtClean="0"/>
              <a:t>“appropriate measures”:  margin of discretion, but it must be linked to the safety of the installation (e.g. the Norwegian authorities in 1993 temporarily seized the documents of the Greenpeace vessel </a:t>
            </a:r>
            <a:r>
              <a:rPr lang="en-US" i="1" dirty="0" smtClean="0"/>
              <a:t>Solo following a protest </a:t>
            </a:r>
            <a:r>
              <a:rPr lang="en-GB" dirty="0" smtClean="0"/>
              <a:t>against the </a:t>
            </a:r>
            <a:r>
              <a:rPr lang="en-GB" i="1" dirty="0" smtClean="0"/>
              <a:t>Ross Rig).</a:t>
            </a:r>
            <a:endParaRPr lang="el-GR" dirty="0"/>
          </a:p>
        </p:txBody>
      </p:sp>
      <p:sp>
        <p:nvSpPr>
          <p:cNvPr id="3" name="Title 2"/>
          <p:cNvSpPr>
            <a:spLocks noGrp="1"/>
          </p:cNvSpPr>
          <p:nvPr>
            <p:ph type="title"/>
          </p:nvPr>
        </p:nvSpPr>
        <p:spPr/>
        <p:txBody>
          <a:bodyPr>
            <a:noAutofit/>
          </a:bodyPr>
          <a:lstStyle/>
          <a:p>
            <a:pPr algn="ctr"/>
            <a:r>
              <a:rPr lang="en-US" sz="3000" dirty="0" smtClean="0"/>
              <a:t>Questions</a:t>
            </a:r>
            <a:br>
              <a:rPr lang="en-US" sz="3000" dirty="0" smtClean="0"/>
            </a:br>
            <a:r>
              <a:rPr lang="en-US" sz="3000" dirty="0" smtClean="0"/>
              <a:t>3. Arrest of Protestors in the Safety Zone</a:t>
            </a:r>
            <a:endParaRPr lang="el-GR"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sz="2400" dirty="0" smtClean="0"/>
              <a:t>1. The Right to Life (article 6 ICCPR): use of force moderate and proportionate in the incident</a:t>
            </a:r>
          </a:p>
          <a:p>
            <a:pPr algn="just"/>
            <a:r>
              <a:rPr lang="en-US" sz="2400" dirty="0" smtClean="0"/>
              <a:t>Is Russia responsible for a hypothetical ‘lethal’ use of force? Private Security Companies (cf. article 5 of ILC Articles on State Responsibility)</a:t>
            </a:r>
          </a:p>
          <a:p>
            <a:pPr algn="just"/>
            <a:r>
              <a:rPr lang="en-US" sz="2400" dirty="0" smtClean="0"/>
              <a:t>2. Freedom of Expression and Assembly (amicus curiae by Greenpeace) </a:t>
            </a:r>
          </a:p>
          <a:p>
            <a:pPr algn="just"/>
            <a:r>
              <a:rPr lang="en-US" sz="2400" dirty="0" smtClean="0"/>
              <a:t>Compare ECHR, </a:t>
            </a:r>
            <a:r>
              <a:rPr lang="en-US" sz="2400" i="1" dirty="0" smtClean="0"/>
              <a:t>Women on Waves case </a:t>
            </a:r>
            <a:r>
              <a:rPr lang="en-US" sz="2400" dirty="0" smtClean="0"/>
              <a:t>with US Court of Appeal in the </a:t>
            </a:r>
            <a:r>
              <a:rPr lang="en-US" sz="2400" i="1" dirty="0" smtClean="0"/>
              <a:t>USA S</a:t>
            </a:r>
            <a:r>
              <a:rPr lang="en-GB" sz="2400" i="1" dirty="0" smtClean="0"/>
              <a:t>hell v Greenpeace USA case </a:t>
            </a:r>
            <a:r>
              <a:rPr lang="en-GB" sz="2400" dirty="0" smtClean="0"/>
              <a:t>(prohibition of the </a:t>
            </a:r>
            <a:r>
              <a:rPr lang="en-US" sz="2400" dirty="0" smtClean="0"/>
              <a:t>Greenpeace USA from coming within a specified distance of vessels employed by Shell in exploratory activities in the Arctic).</a:t>
            </a:r>
            <a:endParaRPr lang="en-GB" sz="2400" dirty="0" smtClean="0"/>
          </a:p>
          <a:p>
            <a:pPr>
              <a:buNone/>
            </a:pPr>
            <a:endParaRPr lang="el-GR" dirty="0"/>
          </a:p>
        </p:txBody>
      </p:sp>
      <p:sp>
        <p:nvSpPr>
          <p:cNvPr id="3" name="Title 2"/>
          <p:cNvSpPr>
            <a:spLocks noGrp="1"/>
          </p:cNvSpPr>
          <p:nvPr>
            <p:ph type="title"/>
          </p:nvPr>
        </p:nvSpPr>
        <p:spPr/>
        <p:txBody>
          <a:bodyPr>
            <a:normAutofit fontScale="90000"/>
          </a:bodyPr>
          <a:lstStyle/>
          <a:p>
            <a:pPr algn="ctr"/>
            <a:r>
              <a:rPr lang="en-US" dirty="0" smtClean="0"/>
              <a:t>Questions</a:t>
            </a:r>
            <a:br>
              <a:rPr lang="en-US" dirty="0" smtClean="0"/>
            </a:br>
            <a:r>
              <a:rPr lang="en-US" dirty="0" smtClean="0"/>
              <a:t>4. Human Rights Dimensions</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Piracy? No-need of two vessels</a:t>
            </a:r>
          </a:p>
          <a:p>
            <a:pPr algn="just"/>
            <a:r>
              <a:rPr lang="en-US" dirty="0" smtClean="0"/>
              <a:t>SUA Protocol applicable: Russia no party to the 2005 SUA Protocol</a:t>
            </a:r>
          </a:p>
          <a:p>
            <a:pPr algn="just"/>
            <a:r>
              <a:rPr lang="en-US" dirty="0" smtClean="0"/>
              <a:t>Hot Pursuit? Article 111 LOSC</a:t>
            </a:r>
          </a:p>
          <a:p>
            <a:pPr algn="just"/>
            <a:r>
              <a:rPr lang="en-US" dirty="0" smtClean="0"/>
              <a:t>Theory of ‘constructive presence’ applicable in the present case</a:t>
            </a:r>
          </a:p>
          <a:p>
            <a:pPr algn="just"/>
            <a:r>
              <a:rPr lang="en-US" dirty="0" smtClean="0"/>
              <a:t>Questionable the adherence to the procedural requirements of article 111 (auditory and visual signals to stop; continuous pursuit etc.)</a:t>
            </a:r>
          </a:p>
          <a:p>
            <a:pPr algn="just"/>
            <a:endParaRPr lang="el-GR" dirty="0"/>
          </a:p>
        </p:txBody>
      </p:sp>
      <p:sp>
        <p:nvSpPr>
          <p:cNvPr id="3" name="Title 2"/>
          <p:cNvSpPr>
            <a:spLocks noGrp="1"/>
          </p:cNvSpPr>
          <p:nvPr>
            <p:ph type="title"/>
          </p:nvPr>
        </p:nvSpPr>
        <p:spPr/>
        <p:txBody>
          <a:bodyPr>
            <a:normAutofit/>
          </a:bodyPr>
          <a:lstStyle/>
          <a:p>
            <a:pPr algn="ctr"/>
            <a:r>
              <a:rPr lang="en-US" sz="3000" dirty="0" smtClean="0"/>
              <a:t>Questions </a:t>
            </a:r>
            <a:br>
              <a:rPr lang="en-US" sz="3000" dirty="0" smtClean="0"/>
            </a:br>
            <a:r>
              <a:rPr lang="en-US" sz="3000" dirty="0" smtClean="0"/>
              <a:t>5. Interdiction and Arrest of Arctic Sunrise</a:t>
            </a:r>
            <a:endParaRPr lang="el-GR"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i="1" dirty="0" smtClean="0"/>
              <a:t>Arctic Sunrise case </a:t>
            </a:r>
            <a:r>
              <a:rPr lang="en-US" dirty="0" smtClean="0"/>
              <a:t>reveals that the protection of offshore installations may give rise to difficult international legal questions</a:t>
            </a:r>
          </a:p>
          <a:p>
            <a:pPr algn="just"/>
            <a:r>
              <a:rPr lang="en-US" dirty="0" smtClean="0"/>
              <a:t>Legal Framework adequate but it needs careful scrutiny and application</a:t>
            </a:r>
            <a:endParaRPr lang="el-GR" dirty="0"/>
          </a:p>
        </p:txBody>
      </p:sp>
      <p:sp>
        <p:nvSpPr>
          <p:cNvPr id="3" name="Title 2"/>
          <p:cNvSpPr>
            <a:spLocks noGrp="1"/>
          </p:cNvSpPr>
          <p:nvPr>
            <p:ph type="title"/>
          </p:nvPr>
        </p:nvSpPr>
        <p:spPr/>
        <p:txBody>
          <a:bodyPr/>
          <a:lstStyle/>
          <a:p>
            <a:pPr algn="ctr"/>
            <a:r>
              <a:rPr lang="en-US" dirty="0" smtClean="0"/>
              <a:t>Concluding Remarks</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1026</TotalTime>
  <Words>918</Words>
  <Application>Microsoft Office PowerPoint</Application>
  <PresentationFormat>On-screen Show (4:3)</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Concourse</vt:lpstr>
      <vt:lpstr>    NMIOTC 6th Annual Conference 2015 ‘The Arctic Sunrise Case’  Dr. Efthymios Papastavridis,  Post-doctoral Researcher, National &amp; Kapodistrian University of Athens </vt:lpstr>
      <vt:lpstr>Introduction</vt:lpstr>
      <vt:lpstr>Facts of the Case</vt:lpstr>
      <vt:lpstr>Questions 1. Arrest of the protestors on the platform</vt:lpstr>
      <vt:lpstr>Questions 2. Safety zones</vt:lpstr>
      <vt:lpstr>Questions 3. Arrest of Protestors in the Safety Zone</vt:lpstr>
      <vt:lpstr>Questions 4. Human Rights Dimensions</vt:lpstr>
      <vt:lpstr>Questions  5. Interdiction and Arrest of Arctic Sunrise</vt:lpstr>
      <vt:lpstr>Concluding Remarks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Ετήσιο Συνέδριο  Εταιρεία Διεθνούς Δικαίου και Διεθνών Σχέσεων</dc:title>
  <dc:creator>Άκης</dc:creator>
  <cp:lastModifiedBy>Άκης</cp:lastModifiedBy>
  <cp:revision>161</cp:revision>
  <dcterms:created xsi:type="dcterms:W3CDTF">2011-12-13T12:22:52Z</dcterms:created>
  <dcterms:modified xsi:type="dcterms:W3CDTF">2015-06-08T14:11:36Z</dcterms:modified>
</cp:coreProperties>
</file>